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Nunito SemiBold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SemiBold-bold.fntdata"/><Relationship Id="rId23" Type="http://schemas.openxmlformats.org/officeDocument/2006/relationships/font" Target="fonts/Nunito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emiBold-boldItalic.fntdata"/><Relationship Id="rId25" Type="http://schemas.openxmlformats.org/officeDocument/2006/relationships/font" Target="fonts/NunitoSemiBold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4f13c1c2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4f13c1c2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44f13c1c28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3a011354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c3a011354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c3a011354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3a011354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3a01135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c3a011354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f13c1c28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f13c1c28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INCLUDING DataLake Gen 2 storage</a:t>
            </a:r>
            <a:endParaRPr/>
          </a:p>
        </p:txBody>
      </p:sp>
      <p:sp>
        <p:nvSpPr>
          <p:cNvPr id="263" name="Google Shape;263;g44f13c1c28_0_4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c3a011354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c3a011354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c3a011354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3a011354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3a011354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c3a011354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4f13c1c28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4f13c1c28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44f13c1c28_0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4f13c1c28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4f13c1c28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44f13c1c28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4f13c1c28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4f13c1c28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4f13c1c28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f13c1c28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f13c1c28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4f13c1c28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4f13c1c28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4f13c1c28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44f13c1c28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da48031e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da48031e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75da48031e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da48031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5da48031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5da48031e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da48031e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da48031e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75da48031e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3a011354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c3a011354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6c3a011354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c3a011354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c3a011354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6c3a011354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3a011354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c3a011354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6c3a011354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 - 1">
  <p:cSld name="Opening title -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18299" y="3609859"/>
            <a:ext cx="12210299" cy="3264061"/>
          </a:xfrm>
          <a:custGeom>
            <a:rect b="b" l="l" r="r" t="t"/>
            <a:pathLst>
              <a:path extrusionOk="0" h="3264061" w="12210299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rotWithShape="0" dir="162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i="0" sz="3600" u="none" cap="none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700950" y="6065700"/>
            <a:ext cx="2160000" cy="270000"/>
          </a:xfrm>
          <a:prstGeom prst="rect">
            <a:avLst/>
          </a:prstGeom>
        </p:spPr>
        <p:txBody>
          <a:bodyPr anchorCtr="0" anchor="t" bIns="91425" lIns="91425" spcFirstLastPara="1" rIns="36000" wrap="square" tIns="91425">
            <a:noAutofit/>
          </a:bodyPr>
          <a:lstStyle>
            <a:lvl1pPr indent="-295275" lvl="0" marL="457200" algn="r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indent="-3302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5pPr>
            <a:lvl6pPr indent="-29845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•"/>
              <a:defRPr>
                <a:solidFill>
                  <a:schemeClr val="accent1"/>
                </a:solidFill>
              </a:defRPr>
            </a:lvl6pPr>
            <a:lvl7pPr indent="-295275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7pPr>
            <a:lvl8pPr indent="-295275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8pPr>
            <a:lvl9pPr indent="-295275" lvl="8" marL="4114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0" y="64881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Pic 4">
  <p:cSld name="CUSTOM_1_2_1"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15604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9196" l="0" r="0" t="2541"/>
          <a:stretch/>
        </p:blipFill>
        <p:spPr>
          <a:xfrm>
            <a:off x="-56400" y="-20850"/>
            <a:ext cx="12248402" cy="68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-56400" y="-20850"/>
            <a:ext cx="12252960" cy="5002000"/>
          </a:xfrm>
          <a:custGeom>
            <a:rect b="b" l="l" r="r" t="t"/>
            <a:pathLst>
              <a:path extrusionOk="0" h="4977114" w="1219200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algn="t" dir="54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/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i="0" sz="3600" u="none" cap="none" strike="noStrik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CUSTOM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">
  <p:cSld name="1 Colum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CUSTOM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4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3" type="body"/>
          </p:nvPr>
        </p:nvSpPr>
        <p:spPr>
          <a:xfrm>
            <a:off x="630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with subheading">
  <p:cSld name="CUSTOM_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4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3" type="body"/>
          </p:nvPr>
        </p:nvSpPr>
        <p:spPr>
          <a:xfrm>
            <a:off x="630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4" type="subTitle"/>
          </p:nvPr>
        </p:nvSpPr>
        <p:spPr>
          <a:xfrm>
            <a:off x="540000" y="1800000"/>
            <a:ext cx="50400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6" name="Google Shape;86;p16"/>
          <p:cNvSpPr txBox="1"/>
          <p:nvPr>
            <p:ph idx="5" type="subTitle"/>
          </p:nvPr>
        </p:nvSpPr>
        <p:spPr>
          <a:xfrm>
            <a:off x="6300000" y="1800000"/>
            <a:ext cx="50400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picture">
  <p:cSld name="1 Column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•"/>
              <a:defRPr i="0" sz="1800" u="none" cap="none" strike="noStrike"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unito"/>
              <a:buChar char="•"/>
              <a:defRPr i="0" sz="1600" u="none" cap="none" strike="noStrike"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Nunito"/>
              <a:buChar char="•"/>
              <a:defRPr i="0" sz="1200" u="none" cap="none" strike="noStrike"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Nunito"/>
              <a:buChar char="•"/>
              <a:defRPr i="0" sz="1100" u="none" cap="none" strike="noStrike"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50"/>
              <a:buFont typeface="Nunito"/>
              <a:buChar char="•"/>
              <a:defRPr i="0" sz="1050" u="none" cap="none" strike="noStrike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ation - Red">
  <p:cSld name="CUSTOM_5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ation - Red">
  <p:cSld name="CUSTOM_5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3pPr>
            <a:lvl4pPr indent="-3810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4pPr>
            <a:lvl5pPr indent="-3810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5pPr>
            <a:lvl6pPr indent="-381000" lvl="5" marL="2743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6pPr>
            <a:lvl7pPr indent="-381000" lvl="6" marL="3200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7pPr>
            <a:lvl8pPr indent="-381000" lvl="7" marL="3657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8pPr>
            <a:lvl9pPr indent="-381000" lvl="8" marL="4114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slide">
  <p:cSld name="CUSTOM_6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72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1"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72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9pPr>
          </a:lstStyle>
          <a:p/>
        </p:txBody>
      </p:sp>
      <p:sp>
        <p:nvSpPr>
          <p:cNvPr id="108" name="Google Shape;108;p20"/>
          <p:cNvSpPr txBox="1"/>
          <p:nvPr>
            <p:ph idx="3" type="body"/>
          </p:nvPr>
        </p:nvSpPr>
        <p:spPr>
          <a:xfrm>
            <a:off x="352015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1"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9pPr>
          </a:lstStyle>
          <a:p/>
        </p:txBody>
      </p:sp>
      <p:sp>
        <p:nvSpPr>
          <p:cNvPr id="109" name="Google Shape;109;p20"/>
          <p:cNvSpPr txBox="1"/>
          <p:nvPr>
            <p:ph idx="4" type="body"/>
          </p:nvPr>
        </p:nvSpPr>
        <p:spPr>
          <a:xfrm>
            <a:off x="352015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9pPr>
          </a:lstStyle>
          <a:p/>
        </p:txBody>
      </p:sp>
      <p:sp>
        <p:nvSpPr>
          <p:cNvPr id="110" name="Google Shape;110;p20"/>
          <p:cNvSpPr txBox="1"/>
          <p:nvPr>
            <p:ph idx="5" type="body"/>
          </p:nvPr>
        </p:nvSpPr>
        <p:spPr>
          <a:xfrm>
            <a:off x="900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1"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9pPr>
          </a:lstStyle>
          <a:p/>
        </p:txBody>
      </p:sp>
      <p:sp>
        <p:nvSpPr>
          <p:cNvPr id="111" name="Google Shape;111;p20"/>
          <p:cNvSpPr txBox="1"/>
          <p:nvPr>
            <p:ph idx="6" type="body"/>
          </p:nvPr>
        </p:nvSpPr>
        <p:spPr>
          <a:xfrm>
            <a:off x="900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9pPr>
          </a:lstStyle>
          <a:p/>
        </p:txBody>
      </p:sp>
      <p:sp>
        <p:nvSpPr>
          <p:cNvPr id="112" name="Google Shape;112;p20"/>
          <p:cNvSpPr txBox="1"/>
          <p:nvPr>
            <p:ph idx="7" type="body"/>
          </p:nvPr>
        </p:nvSpPr>
        <p:spPr>
          <a:xfrm>
            <a:off x="6260075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b="1"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b="1" i="0" sz="1050" u="none" cap="none" strike="noStrike"/>
            </a:lvl9pPr>
          </a:lstStyle>
          <a:p/>
        </p:txBody>
      </p:sp>
      <p:sp>
        <p:nvSpPr>
          <p:cNvPr id="113" name="Google Shape;113;p20"/>
          <p:cNvSpPr txBox="1"/>
          <p:nvPr>
            <p:ph idx="8" type="body"/>
          </p:nvPr>
        </p:nvSpPr>
        <p:spPr>
          <a:xfrm>
            <a:off x="6260075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i="0" sz="1300" u="none" cap="none" strike="noStrike"/>
            </a:lvl5pPr>
            <a:lvl6pPr indent="-29845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 i="0" sz="1100" u="none" cap="none" strike="noStrike"/>
            </a:lvl6pPr>
            <a:lvl7pPr indent="-295275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7pPr>
            <a:lvl8pPr indent="-295275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8pPr>
            <a:lvl9pPr indent="-295275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 i="0" sz="1050" u="none" cap="none" strike="noStrike"/>
            </a:lvl9pPr>
          </a:lstStyle>
          <a:p/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" name="Google Shape;11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 - 2">
  <p:cSld name="Opening title - 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8299" y="3609859"/>
            <a:ext cx="12210299" cy="3264061"/>
          </a:xfrm>
          <a:custGeom>
            <a:rect b="b" l="l" r="r" t="t"/>
            <a:pathLst>
              <a:path extrusionOk="0" h="3264061" w="12210299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dir="162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0"/>
            <a:ext cx="12192000" cy="4977114"/>
          </a:xfrm>
          <a:custGeom>
            <a:rect b="b" l="l" r="r" t="t"/>
            <a:pathLst>
              <a:path extrusionOk="0" h="4977114" w="1219200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algn="t" dir="54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i="0" sz="3600" u="none" cap="none" strike="noStrik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2" type="body"/>
          </p:nvPr>
        </p:nvSpPr>
        <p:spPr>
          <a:xfrm>
            <a:off x="9716825" y="6056500"/>
            <a:ext cx="2160000" cy="270000"/>
          </a:xfrm>
          <a:prstGeom prst="rect">
            <a:avLst/>
          </a:prstGeom>
        </p:spPr>
        <p:txBody>
          <a:bodyPr anchorCtr="0" anchor="t" bIns="91425" lIns="91425" spcFirstLastPara="1" rIns="36000" wrap="square" tIns="91425">
            <a:noAutofit/>
          </a:bodyPr>
          <a:lstStyle>
            <a:lvl1pPr indent="-295275" lvl="0" marL="457200" rtl="0" algn="r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indent="-330200" lvl="1" marL="9144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•"/>
              <a:defRPr>
                <a:solidFill>
                  <a:schemeClr val="accent1"/>
                </a:solidFill>
              </a:defRPr>
            </a:lvl6pPr>
            <a:lvl7pPr indent="-295275" lvl="6" marL="32004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7pPr>
            <a:lvl8pPr indent="-295275" lvl="7" marL="36576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8pPr>
            <a:lvl9pPr indent="-295275" lvl="8" marL="41148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picture 1">
  <p:cSld name="1 Column_1_1"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subTitle"/>
          </p:nvPr>
        </p:nvSpPr>
        <p:spPr>
          <a:xfrm>
            <a:off x="540000" y="1800000"/>
            <a:ext cx="504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540000" y="2340000"/>
            <a:ext cx="504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5275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indent="-295275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indent="-295275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subTitle"/>
          </p:nvPr>
        </p:nvSpPr>
        <p:spPr>
          <a:xfrm>
            <a:off x="540000" y="4033375"/>
            <a:ext cx="504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body"/>
          </p:nvPr>
        </p:nvSpPr>
        <p:spPr>
          <a:xfrm>
            <a:off x="540000" y="4573375"/>
            <a:ext cx="504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5275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indent="-295275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indent="-295275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/>
        </p:txBody>
      </p:sp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Bg">
  <p:cSld name="CUSTOM_8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with map">
  <p:cSld name="CUSTOM_7">
    <p:bg>
      <p:bgPr>
        <a:solidFill>
          <a:schemeClr val="accen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983" y="858390"/>
            <a:ext cx="5123794" cy="51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540000" y="900000"/>
            <a:ext cx="90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2" type="body"/>
          </p:nvPr>
        </p:nvSpPr>
        <p:spPr>
          <a:xfrm>
            <a:off x="540000" y="1800000"/>
            <a:ext cx="6480000" cy="43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indent="-298450" lvl="5" marL="274320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indent="-295275" lvl="6" marL="320040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indent="-295275" lvl="7" marL="365760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indent="-295275" lvl="8" marL="411480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/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9428950" y="414800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9805500" y="36633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8540925" y="37664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9468300" y="328530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8925025" y="370122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9558075" y="33337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10402800" y="249260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263775" y="25784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9311625" y="285205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9879575" y="281505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10321575" y="27140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9481875" y="310517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10210800" y="267890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9219425" y="4233700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9681375" y="411942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10053150" y="3701225"/>
            <a:ext cx="71700" cy="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 - 3">
  <p:cSld name="Opening title - 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18299" y="3609859"/>
            <a:ext cx="12210299" cy="3264061"/>
          </a:xfrm>
          <a:custGeom>
            <a:rect b="b" l="l" r="r" t="t"/>
            <a:pathLst>
              <a:path extrusionOk="0" h="3264061" w="12210299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dir="162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0" y="0"/>
            <a:ext cx="12192000" cy="4977114"/>
          </a:xfrm>
          <a:custGeom>
            <a:rect b="b" l="l" r="r" t="t"/>
            <a:pathLst>
              <a:path extrusionOk="0" h="4977114" w="1219200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rotWithShape="0" algn="t" dir="5400000" dist="762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i="0" sz="3600" u="none" cap="none" strike="noStrik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2" type="body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anchorCtr="0" anchor="t" bIns="91425" lIns="91425" spcFirstLastPara="1" rIns="36000" wrap="square" tIns="91425">
            <a:noAutofit/>
          </a:bodyPr>
          <a:lstStyle>
            <a:lvl1pPr indent="-295275" lvl="0" marL="457200" rtl="0" algn="r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indent="-330200" lvl="1" marL="9144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>
                <a:solidFill>
                  <a:schemeClr val="accent1"/>
                </a:solidFill>
              </a:defRPr>
            </a:lvl5pPr>
            <a:lvl6pPr indent="-298450" lvl="5" marL="27432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•"/>
              <a:defRPr>
                <a:solidFill>
                  <a:schemeClr val="accent1"/>
                </a:solidFill>
              </a:defRPr>
            </a:lvl6pPr>
            <a:lvl7pPr indent="-295275" lvl="6" marL="32004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7pPr>
            <a:lvl8pPr indent="-295275" lvl="7" marL="36576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8pPr>
            <a:lvl9pPr indent="-295275" lvl="8" marL="4114800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Char char="•"/>
              <a:defRPr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R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Whit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0" y="6480000"/>
            <a:ext cx="1080000" cy="20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Pic 1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Pic 2">
  <p:cSld name="CUSTOM_1_2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14973" l="0" r="0" t="0"/>
          <a:stretch/>
        </p:blipFill>
        <p:spPr>
          <a:xfrm>
            <a:off x="-76200" y="-76200"/>
            <a:ext cx="12326477" cy="69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- Pic 3">
  <p:cSld name="CUSTOM_1_1_1_1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15088" l="0" r="0" t="0"/>
          <a:stretch/>
        </p:blipFill>
        <p:spPr>
          <a:xfrm>
            <a:off x="0" y="0"/>
            <a:ext cx="12192000" cy="68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720000" y="108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40000" y="360000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"/>
              <a:buNone/>
              <a:defRPr i="0" sz="3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•"/>
              <a:defRPr i="0" sz="18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•"/>
              <a:defRPr i="0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•"/>
              <a:defRPr i="0" sz="1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"/>
              <a:buChar char="•"/>
              <a:defRPr i="0" sz="1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"/>
              <a:buChar char="•"/>
              <a:defRPr i="0" sz="1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"/>
              <a:buChar char="•"/>
              <a:defRPr i="0" sz="11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5275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•"/>
              <a:defRPr i="0" sz="1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5275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•"/>
              <a:defRPr i="0" sz="1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5275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unito"/>
              <a:buChar char="•"/>
              <a:defRPr i="0" sz="10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 PLATFORM AS A SERVICE NETWORKING FUNDAMENTALS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Mika Haapsaari</a:t>
            </a:r>
            <a:br>
              <a:rPr lang="en-GB"/>
            </a:br>
            <a:r>
              <a:rPr lang="en-GB"/>
              <a:t>Finland Azure User Group</a:t>
            </a:r>
            <a:br>
              <a:rPr lang="en-GB"/>
            </a:br>
            <a:r>
              <a:rPr lang="en-GB"/>
              <a:t>12/2019</a:t>
            </a:r>
            <a:endParaRPr/>
          </a:p>
        </p:txBody>
      </p:sp>
      <p:sp>
        <p:nvSpPr>
          <p:cNvPr id="157" name="Google Shape;157;p24"/>
          <p:cNvSpPr txBox="1"/>
          <p:nvPr>
            <p:ph idx="2" type="body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anchorCtr="0" anchor="t" bIns="91425" lIns="91425" spcFirstLastPara="1" rIns="36000" wrap="square" tIns="91425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12th December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ENDPOINTS</a:t>
            </a:r>
            <a:endParaRPr/>
          </a:p>
        </p:txBody>
      </p:sp>
      <p:sp>
        <p:nvSpPr>
          <p:cNvPr id="250" name="Google Shape;250;p33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PAAS NETWORKING OPTIONS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00" y="1728000"/>
            <a:ext cx="7213600" cy="47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PRIVATE LINK SERVICE</a:t>
            </a:r>
            <a:endParaRPr/>
          </a:p>
        </p:txBody>
      </p:sp>
      <p:sp>
        <p:nvSpPr>
          <p:cNvPr id="258" name="Google Shape;258;p34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PAAS NETWORKING OPTIONS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22910" l="0" r="0" t="0"/>
          <a:stretch/>
        </p:blipFill>
        <p:spPr>
          <a:xfrm>
            <a:off x="540000" y="1529375"/>
            <a:ext cx="10422750" cy="4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540000" y="1728000"/>
            <a:ext cx="10800000" cy="54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/>
              <a:t>CURRENTLY</a:t>
            </a:r>
            <a:endParaRPr sz="2400"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SUPPORTED SERVICES IN PRIVATE LINK</a:t>
            </a:r>
            <a:endParaRPr/>
          </a:p>
        </p:txBody>
      </p:sp>
      <p:sp>
        <p:nvSpPr>
          <p:cNvPr id="267" name="Google Shape;267;p35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PRIVATE LINK SERVICE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540000" y="3709200"/>
            <a:ext cx="10800000" cy="54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/>
              <a:t>ROADMAP</a:t>
            </a:r>
            <a:endParaRPr sz="240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37" y="2276400"/>
            <a:ext cx="1289750" cy="1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000" y="2347925"/>
            <a:ext cx="1612178" cy="1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900" y="4433813"/>
            <a:ext cx="1209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335" y="2347925"/>
            <a:ext cx="1289750" cy="1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8250" y="2384400"/>
            <a:ext cx="930427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9650" y="2394433"/>
            <a:ext cx="930425" cy="122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80649" y="2400150"/>
            <a:ext cx="930425" cy="122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5671" y="2347923"/>
            <a:ext cx="1289750" cy="12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6175" y="4433825"/>
            <a:ext cx="1470200" cy="1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19034" y="4433813"/>
            <a:ext cx="1209676" cy="1209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Services can be access from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Azure Virtual networks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Peered Virtual networks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VPN tunnels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Private ExpressRoute peering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Also has cross-tenant support!</a:t>
            </a:r>
            <a:endParaRPr/>
          </a:p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PRIVATE LINK SERVICE</a:t>
            </a:r>
            <a:endParaRPr/>
          </a:p>
        </p:txBody>
      </p:sp>
      <p:sp>
        <p:nvSpPr>
          <p:cNvPr id="286" name="Google Shape;286;p36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PRIVATE LINK SERVICE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2" type="body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600"/>
              <a:t>RECAP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ON-PREMISES CONNECTIVITY OPTIONS</a:t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19510" t="0"/>
          <a:stretch/>
        </p:blipFill>
        <p:spPr>
          <a:xfrm>
            <a:off x="426144" y="944400"/>
            <a:ext cx="3507125" cy="4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21887" t="0"/>
          <a:stretch/>
        </p:blipFill>
        <p:spPr>
          <a:xfrm>
            <a:off x="4134969" y="1080653"/>
            <a:ext cx="3403387" cy="43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7619" y="957094"/>
            <a:ext cx="3114425" cy="409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268" y="1846538"/>
            <a:ext cx="9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4681" y="1782050"/>
            <a:ext cx="95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331375" y="5172325"/>
            <a:ext cx="31842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•Traffic traverses the Internet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•Secured using ACLs on Public Ips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•Corporate firewall open to Azure Public IPs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3958038" y="5172325"/>
            <a:ext cx="37761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•Traffic stays within Microsoft and partner network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•MS Peering draws Microsoft Public IP traffic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•Corporate Firewall open to Azure Public IPs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8024200" y="5172325"/>
            <a:ext cx="36807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•Traffic is fully private traversing the Microsoft network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•No exposure of public IPs on either side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•Corporate Firewall open only to private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Holler at me: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Twitter:   </a:t>
            </a:r>
            <a:r>
              <a:rPr lang="en-GB">
                <a:solidFill>
                  <a:srgbClr val="FF2837"/>
                </a:solidFill>
              </a:rPr>
              <a:t>@</a:t>
            </a:r>
            <a:r>
              <a:rPr lang="en-GB"/>
              <a:t>mikahaapsaari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LinkedIn: </a:t>
            </a:r>
            <a:r>
              <a:rPr lang="en-GB">
                <a:solidFill>
                  <a:schemeClr val="dk2"/>
                </a:solidFill>
              </a:rPr>
              <a:t>@</a:t>
            </a:r>
            <a:r>
              <a:rPr lang="en-GB"/>
              <a:t>mikahaapsaari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Email:   mika.haapsaari</a:t>
            </a:r>
            <a:r>
              <a:rPr lang="en-GB">
                <a:solidFill>
                  <a:srgbClr val="FF0000"/>
                </a:solidFill>
              </a:rPr>
              <a:t>@</a:t>
            </a:r>
            <a:r>
              <a:rPr lang="en-GB"/>
              <a:t>nordcloud.com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MIKA HAAPSAARI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Senior Cloud Architect, Azure Tech Lead and Team Lead </a:t>
            </a:r>
            <a:r>
              <a:rPr lang="en-GB">
                <a:solidFill>
                  <a:schemeClr val="lt1"/>
                </a:solidFill>
              </a:rPr>
              <a:t>@ Nordcloud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BBA in Business Information Systems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Working in different levels of IT for 10 years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Breaking Azure since 2012, full-day job since 2015</a:t>
            </a:r>
            <a:endParaRPr/>
          </a:p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ABOUT THE SPEAKER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450" y="432000"/>
            <a:ext cx="337185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4400" y="4031963"/>
            <a:ext cx="1922975" cy="19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938" y="4145713"/>
            <a:ext cx="1695500" cy="16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0" y="4031975"/>
            <a:ext cx="1922974" cy="19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540000" y="900000"/>
            <a:ext cx="90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EUROPEAN LEADER IN PUBLIC CLOUD</a:t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ABOUT NORDCLOUD</a:t>
            </a:r>
            <a:endParaRPr/>
          </a:p>
        </p:txBody>
      </p:sp>
      <p:sp>
        <p:nvSpPr>
          <p:cNvPr id="177" name="Google Shape;177;p26"/>
          <p:cNvSpPr txBox="1"/>
          <p:nvPr>
            <p:ph idx="2" type="body"/>
          </p:nvPr>
        </p:nvSpPr>
        <p:spPr>
          <a:xfrm>
            <a:off x="540000" y="1800000"/>
            <a:ext cx="6480000" cy="43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>
                <a:solidFill>
                  <a:schemeClr val="dk2"/>
                </a:solidFill>
              </a:rPr>
              <a:t>420+ </a:t>
            </a:r>
            <a:r>
              <a:rPr lang="en-GB">
                <a:solidFill>
                  <a:schemeClr val="lt1"/>
                </a:solidFill>
              </a:rPr>
              <a:t>cloud experts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/>
              <a:t>Presence in </a:t>
            </a:r>
            <a:r>
              <a:rPr lang="en-GB">
                <a:solidFill>
                  <a:schemeClr val="dk2"/>
                </a:solidFill>
              </a:rPr>
              <a:t>8 countries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Born in the cloud</a:t>
            </a:r>
            <a:r>
              <a:rPr lang="en-GB">
                <a:solidFill>
                  <a:schemeClr val="dk2"/>
                </a:solidFill>
              </a:rPr>
              <a:t> in 2011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dk2"/>
                </a:solidFill>
              </a:rPr>
              <a:t>1000+ </a:t>
            </a:r>
            <a:r>
              <a:rPr lang="en-GB">
                <a:solidFill>
                  <a:schemeClr val="lt1"/>
                </a:solidFill>
              </a:rPr>
              <a:t>successful deployments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dk2"/>
                </a:solidFill>
              </a:rPr>
              <a:t>500% organic growth</a:t>
            </a:r>
            <a:r>
              <a:rPr lang="en-GB">
                <a:solidFill>
                  <a:schemeClr val="lt1"/>
                </a:solidFill>
              </a:rPr>
              <a:t> in past 3 years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Featured in </a:t>
            </a:r>
            <a:r>
              <a:rPr lang="en-GB">
                <a:solidFill>
                  <a:schemeClr val="lt1"/>
                </a:solidFill>
              </a:rPr>
              <a:t>The Financial Times FT 1000: </a:t>
            </a:r>
            <a:r>
              <a:rPr lang="en-GB">
                <a:solidFill>
                  <a:schemeClr val="dk2"/>
                </a:solidFill>
              </a:rPr>
              <a:t>Fastest Growing Companies</a:t>
            </a:r>
            <a:r>
              <a:rPr lang="en-GB">
                <a:solidFill>
                  <a:schemeClr val="lt1"/>
                </a:solidFill>
              </a:rPr>
              <a:t> in Europe 2019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dk2"/>
                </a:solidFill>
              </a:rPr>
              <a:t>3rd consecutive year</a:t>
            </a:r>
            <a:r>
              <a:rPr lang="en-GB">
                <a:solidFill>
                  <a:schemeClr val="lt1"/>
                </a:solidFill>
              </a:rPr>
              <a:t> in the Gartner’s Magic Quadrant for Public Cloud Infrastructure Professional and Managed Services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400" y="5531909"/>
            <a:ext cx="1088600" cy="10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25" y="5188499"/>
            <a:ext cx="2859450" cy="13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400" y="5630400"/>
            <a:ext cx="1910550" cy="9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AZURE PLATFORM AS A SERVICE NETWORKING FUNDAMENTALS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“NETWORKING IN PAAS SOLUTIONS - WHY SHOULD I CARE?”</a:t>
            </a:r>
            <a:endParaRPr/>
          </a:p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Maybe you don’t - your </a:t>
            </a:r>
            <a:r>
              <a:rPr lang="en-GB" sz="2400">
                <a:solidFill>
                  <a:schemeClr val="dk2"/>
                </a:solidFill>
              </a:rPr>
              <a:t>customer might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Even if it’s </a:t>
            </a:r>
            <a:r>
              <a:rPr lang="en-GB" sz="2400">
                <a:solidFill>
                  <a:schemeClr val="dk2"/>
                </a:solidFill>
              </a:rPr>
              <a:t>encrypted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Even if there are no strict requirements, the </a:t>
            </a:r>
            <a:r>
              <a:rPr lang="en-GB" sz="2400">
                <a:solidFill>
                  <a:schemeClr val="dk2"/>
                </a:solidFill>
              </a:rPr>
              <a:t>peace of mind</a:t>
            </a:r>
            <a:r>
              <a:rPr lang="en-GB" sz="2400"/>
              <a:t> might be worth the trouble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Luckily there are options!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There are different scenarios where you might want to consider different </a:t>
            </a:r>
            <a:r>
              <a:rPr lang="en-GB" sz="2400">
                <a:solidFill>
                  <a:schemeClr val="dk2"/>
                </a:solidFill>
              </a:rPr>
              <a:t>private connectivity options</a:t>
            </a:r>
            <a:r>
              <a:rPr lang="en-GB" sz="2400"/>
              <a:t> - let’s look at those next</a:t>
            </a:r>
            <a:endParaRPr sz="2400"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SHOULD I CARE?</a:t>
            </a:r>
            <a:endParaRPr/>
          </a:p>
        </p:txBody>
      </p:sp>
      <p:sp>
        <p:nvSpPr>
          <p:cNvPr id="201" name="Google Shape;201;p29"/>
          <p:cNvSpPr txBox="1"/>
          <p:nvPr>
            <p:ph idx="2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NETWORKING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PAAS NETWORKING OPTIONS</a:t>
            </a:r>
            <a:endParaRPr/>
          </a:p>
        </p:txBody>
      </p:sp>
      <p:sp>
        <p:nvSpPr>
          <p:cNvPr id="208" name="Google Shape;208;p30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660875" y="5156975"/>
            <a:ext cx="648000" cy="6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cxnSp>
        <p:nvCxnSpPr>
          <p:cNvPr id="210" name="Google Shape;210;p30"/>
          <p:cNvCxnSpPr/>
          <p:nvPr/>
        </p:nvCxnSpPr>
        <p:spPr>
          <a:xfrm>
            <a:off x="1385075" y="5480975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1056275" y="1902575"/>
            <a:ext cx="218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DIRECT CONNECTIVITY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1111725" y="2262575"/>
            <a:ext cx="21885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simple choice - direct connectivity between different service through the internet. Easy and nice, but guarantees against brute-force attacks outside the IP restrictions.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3456733" y="5156975"/>
            <a:ext cx="648000" cy="6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cxnSp>
        <p:nvCxnSpPr>
          <p:cNvPr id="214" name="Google Shape;214;p30"/>
          <p:cNvCxnSpPr/>
          <p:nvPr/>
        </p:nvCxnSpPr>
        <p:spPr>
          <a:xfrm>
            <a:off x="4180933" y="5480975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5" name="Google Shape;215;p30"/>
          <p:cNvSpPr txBox="1"/>
          <p:nvPr/>
        </p:nvSpPr>
        <p:spPr>
          <a:xfrm>
            <a:off x="3852125" y="1902575"/>
            <a:ext cx="285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MICROSOFT PEERING</a:t>
            </a:r>
            <a:endParaRPr b="1"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852133" y="2262575"/>
            <a:ext cx="21885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 flavor of Azure ExpressRoute that routes Microsoft public IPs in to your private WAN. A (more) secure way to access O365 and Azure PaaS services.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6252592" y="5156975"/>
            <a:ext cx="648000" cy="6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>
            <a:off x="6976792" y="5480975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9" name="Google Shape;219;p30"/>
          <p:cNvSpPr txBox="1"/>
          <p:nvPr/>
        </p:nvSpPr>
        <p:spPr>
          <a:xfrm>
            <a:off x="6648001" y="1902575"/>
            <a:ext cx="2608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SERVICE ENDPOINTS</a:t>
            </a:r>
            <a:endParaRPr b="1"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6647992" y="2262575"/>
            <a:ext cx="21885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Direct connectivity from an Azure VNET, through the Azure backbone network to the PaaS service of your choice. Connectivity from on-premises/hybrid networks not possible.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9048450" y="5156975"/>
            <a:ext cx="648000" cy="6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cxnSp>
        <p:nvCxnSpPr>
          <p:cNvPr id="222" name="Google Shape;222;p30"/>
          <p:cNvCxnSpPr/>
          <p:nvPr/>
        </p:nvCxnSpPr>
        <p:spPr>
          <a:xfrm>
            <a:off x="9772650" y="5480975"/>
            <a:ext cx="169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3" name="Google Shape;223;p30"/>
          <p:cNvSpPr txBox="1"/>
          <p:nvPr/>
        </p:nvSpPr>
        <p:spPr>
          <a:xfrm>
            <a:off x="9443850" y="1902575"/>
            <a:ext cx="2188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PRIVATE LINK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9443850" y="2262575"/>
            <a:ext cx="21885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 new option of connectivity in the product line, that provides private access from Azure VNETs, hybrid networks and on-premises networks with private IP addresses.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3786325" y="1902575"/>
            <a:ext cx="0" cy="3273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6566500" y="1902575"/>
            <a:ext cx="0" cy="3273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9367925" y="1902575"/>
            <a:ext cx="0" cy="3273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 CONNECTIVITY</a:t>
            </a:r>
            <a:endParaRPr/>
          </a:p>
        </p:txBody>
      </p:sp>
      <p:sp>
        <p:nvSpPr>
          <p:cNvPr id="234" name="Google Shape;234;p31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PAAS NETWORKING OPTIONS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620000"/>
            <a:ext cx="8968824" cy="45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PEERING</a:t>
            </a:r>
            <a:endParaRPr/>
          </a:p>
        </p:txBody>
      </p:sp>
      <p:sp>
        <p:nvSpPr>
          <p:cNvPr id="242" name="Google Shape;242;p32"/>
          <p:cNvSpPr txBox="1"/>
          <p:nvPr>
            <p:ph idx="9" type="subTitle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PAAS NETWORKING OPTIONS</a:t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0" y="1533350"/>
            <a:ext cx="10316416" cy="49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